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71" r:id="rId2"/>
    <p:sldId id="298" r:id="rId3"/>
    <p:sldId id="296" r:id="rId4"/>
    <p:sldId id="297" r:id="rId5"/>
    <p:sldId id="303" r:id="rId6"/>
    <p:sldId id="301" r:id="rId7"/>
    <p:sldId id="300" r:id="rId8"/>
    <p:sldId id="299" r:id="rId9"/>
    <p:sldId id="285" r:id="rId10"/>
  </p:sldIdLst>
  <p:sldSz cx="21337588" cy="13335000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Gill Sans" charset="0"/>
        <a:ea typeface="+mn-ea"/>
        <a:cs typeface="ヒラギノ角ゴ ProN W3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Gill Sans" charset="0"/>
        <a:ea typeface="+mn-ea"/>
        <a:cs typeface="ヒラギノ角ゴ ProN W3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Gill Sans" charset="0"/>
        <a:ea typeface="+mn-ea"/>
        <a:cs typeface="ヒラギノ角ゴ ProN W3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Gill Sans" charset="0"/>
        <a:ea typeface="+mn-ea"/>
        <a:cs typeface="ヒラギノ角ゴ ProN W3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Gill Sans" charset="0"/>
        <a:ea typeface="+mn-ea"/>
        <a:cs typeface="ヒラギノ角ゴ ProN W3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ヒラギノ角ゴ ProN W3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ヒラギノ角ゴ ProN W3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ヒラギノ角ゴ ProN W3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DA908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9"/>
  </p:normalViewPr>
  <p:slideViewPr>
    <p:cSldViewPr>
      <p:cViewPr varScale="1">
        <p:scale>
          <a:sx n="35" d="100"/>
          <a:sy n="35" d="100"/>
        </p:scale>
        <p:origin x="108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63181A88-1FB2-424E-AD65-BC9BC5416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D0867337-1364-4614-8BF3-2C30C4CAC83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695738" y="-12806363"/>
            <a:ext cx="21694776" cy="135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5011FD7-53D2-4F4F-BFC7-22C6218966C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479C4B13-A3E6-4465-9368-5409D854EB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54063"/>
            <a:ext cx="59563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8386147-8863-44B5-AA6F-2CA07C026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7188" cy="2859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6788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92886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62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467013" y="531813"/>
            <a:ext cx="4799012" cy="1138396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531813"/>
            <a:ext cx="14247813" cy="1138396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1532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602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7188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7188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3959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3119438"/>
            <a:ext cx="9523413" cy="879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42613" y="3119438"/>
            <a:ext cx="9523412" cy="879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8718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3988" cy="22225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8163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8163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10839450" y="2984500"/>
            <a:ext cx="9431338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10839450" y="4229100"/>
            <a:ext cx="9431338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1963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4432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5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8475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7026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3063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183063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183063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3607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649CB45-A14F-48D1-AA7B-197611833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1813"/>
            <a:ext cx="19199225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4B1E528-1E2C-4F48-A2E6-579C60533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119438"/>
            <a:ext cx="19199225" cy="879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49263" rtl="0" eaLnBrk="0" fontAlgn="base" hangingPunct="0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lzen.e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B06D1DA-D9FB-4A1A-8B09-34A064C89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698" y="2995092"/>
            <a:ext cx="19882247" cy="928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spcBef>
                <a:spcPts val="3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54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spcBef>
                <a:spcPts val="3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54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spcBef>
                <a:spcPts val="3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54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spcBef>
                <a:spcPts val="3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54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spcBef>
                <a:spcPts val="3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54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ts val="3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54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ts val="3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54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ts val="3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54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ts val="3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54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cs-CZ" sz="115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Kulturní infrastruktura města Plzně</a:t>
            </a:r>
          </a:p>
          <a:p>
            <a:pPr algn="ctr">
              <a:spcBef>
                <a:spcPct val="0"/>
              </a:spcBef>
            </a:pPr>
            <a:endParaRPr lang="cs-CZ" sz="11500" b="1" dirty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</a:pPr>
            <a:endParaRPr lang="cs-CZ" sz="2000" b="1" dirty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</a:pPr>
            <a:endParaRPr lang="cs-CZ" sz="1400" b="1" dirty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</a:pPr>
            <a:endParaRPr lang="cs-CZ" sz="6000" b="1" dirty="0">
              <a:solidFill>
                <a:srgbClr val="FFC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cs-CZ" sz="6000" b="1" dirty="0">
                <a:solidFill>
                  <a:srgbClr val="FFC000"/>
                </a:solidFill>
              </a:rPr>
              <a:t>PhDr. Květuše Sokolová   </a:t>
            </a:r>
          </a:p>
          <a:p>
            <a:pPr algn="ctr">
              <a:spcBef>
                <a:spcPct val="0"/>
              </a:spcBef>
            </a:pPr>
            <a:r>
              <a:rPr lang="cs-CZ" sz="4800" b="1" dirty="0">
                <a:solidFill>
                  <a:srgbClr val="00B050"/>
                </a:solidFill>
              </a:rPr>
              <a:t>Odbor kultury Magistrátu města Plzně</a:t>
            </a:r>
          </a:p>
          <a:p>
            <a:pPr algn="ctr">
              <a:spcBef>
                <a:spcPct val="0"/>
              </a:spcBef>
            </a:pPr>
            <a:r>
              <a:rPr lang="cs-CZ" altLang="cs-CZ" sz="13800" b="1" dirty="0">
                <a:solidFill>
                  <a:srgbClr val="00B050"/>
                </a:solidFill>
                <a:latin typeface="Arial Bold" charset="0"/>
              </a:rPr>
              <a:t> </a:t>
            </a:r>
            <a:endParaRPr lang="cs-CZ" altLang="cs-CZ" sz="88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cs-CZ" altLang="cs-CZ" sz="7200" b="1" dirty="0">
              <a:solidFill>
                <a:srgbClr val="269A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Obrázek 1" descr="image004">
            <a:extLst>
              <a:ext uri="{FF2B5EF4-FFF2-40B4-BE49-F238E27FC236}">
                <a16:creationId xmlns:a16="http://schemas.microsoft.com/office/drawing/2014/main" id="{59C7AD41-7822-4DA8-B8EC-9C35D989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805" y="1050876"/>
            <a:ext cx="51958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DF4D0ABC-8183-4F01-82BA-83FF36ED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10" y="5875412"/>
            <a:ext cx="2952328" cy="495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58">
            <a:extLst>
              <a:ext uri="{FF2B5EF4-FFF2-40B4-BE49-F238E27FC236}">
                <a16:creationId xmlns:a16="http://schemas.microsoft.com/office/drawing/2014/main" id="{CAB3B3FC-C137-4437-8EE0-1CBC7673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442" y="5875412"/>
            <a:ext cx="3333750" cy="495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-eu-central-1.amazonaws.com/web.visitplzen.prod/visitplzen/var/www/rocketstack/web/app/uploads/2019/04/nove_divadlo_budova_plzen.jpg">
            <a:extLst>
              <a:ext uri="{FF2B5EF4-FFF2-40B4-BE49-F238E27FC236}">
                <a16:creationId xmlns:a16="http://schemas.microsoft.com/office/drawing/2014/main" id="{746CC60F-6159-416B-98E2-D59BC76290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22" y="-389284"/>
            <a:ext cx="23052368" cy="138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19AF002-AB8B-41C0-A765-D06B9F3A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2" y="10339908"/>
            <a:ext cx="14041560" cy="2707060"/>
          </a:xfrm>
          <a:gradFill>
            <a:gsLst>
              <a:gs pos="0">
                <a:schemeClr val="bg1">
                  <a:shade val="30000"/>
                  <a:satMod val="115000"/>
                  <a:lumMod val="99000"/>
                  <a:alpha val="43156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/>
          <a:lstStyle/>
          <a:p>
            <a:pPr lvl="1">
              <a:buClrTx/>
            </a:pPr>
            <a:r>
              <a:rPr lang="cs-CZ" sz="8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Kulturní</a:t>
            </a:r>
            <a:r>
              <a:rPr lang="cs-CZ" sz="8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8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„hardware“ </a:t>
            </a:r>
            <a:r>
              <a:rPr lang="cs-CZ" sz="7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cs-CZ" sz="6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nezbytný základ pro realizaci kulturních aktivit </a:t>
            </a:r>
            <a:endParaRPr lang="cs-CZ" sz="8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5979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6BAF2-D02D-4A63-B2B3-FD21F573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8829"/>
            <a:ext cx="19199225" cy="1296143"/>
          </a:xfrm>
        </p:spPr>
        <p:txBody>
          <a:bodyPr/>
          <a:lstStyle/>
          <a:p>
            <a:pPr lvl="1">
              <a:buClrTx/>
            </a:pPr>
            <a:r>
              <a:rPr lang="cs-CZ" altLang="cs-CZ" sz="7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Vize - </a:t>
            </a:r>
            <a:r>
              <a:rPr lang="cs-CZ" altLang="cs-CZ" sz="7200" b="1" cap="all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Kulturní strategie města Plzně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EC3C3C-B23D-4E40-BB00-E1680D19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47" y="2419026"/>
            <a:ext cx="12252971" cy="10729193"/>
          </a:xfrm>
          <a:noFill/>
        </p:spPr>
        <p:txBody>
          <a:bodyPr/>
          <a:lstStyle/>
          <a:p>
            <a:pPr marL="0" indent="0" algn="just">
              <a:buClrTx/>
            </a:pPr>
            <a:r>
              <a:rPr lang="cs-CZ" altLang="cs-CZ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rozvoje kultury města Plzně                    na období 2020-2030</a:t>
            </a:r>
          </a:p>
          <a:p>
            <a:pPr marL="571500" indent="-571500" algn="just">
              <a:buClrTx/>
              <a:buFont typeface="Arial" panose="020B0604020202020204" pitchFamily="34" charset="0"/>
              <a:buChar char="•"/>
            </a:pPr>
            <a:r>
              <a:rPr lang="cs-CZ" alt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4 hlavní strategické cíle: </a:t>
            </a:r>
            <a:r>
              <a:rPr lang="cs-CZ" altLang="cs-CZ" sz="4400" dirty="0">
                <a:latin typeface="Arial" panose="020B0604020202020204" pitchFamily="34" charset="0"/>
                <a:cs typeface="Arial" panose="020B0604020202020204" pitchFamily="34" charset="0"/>
              </a:rPr>
              <a:t>	Kulturní značka města, Občanská společnost, </a:t>
            </a:r>
            <a:r>
              <a:rPr lang="cs-CZ" altLang="cs-CZ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Fyzický prostor pro kulturu </a:t>
            </a:r>
            <a:r>
              <a:rPr lang="cs-CZ" altLang="cs-CZ" sz="4400" dirty="0">
                <a:latin typeface="Arial" panose="020B0604020202020204" pitchFamily="34" charset="0"/>
                <a:cs typeface="Arial" panose="020B0604020202020204" pitchFamily="34" charset="0"/>
              </a:rPr>
              <a:t>a Stabilní systém správy a podpory kultury 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Živý veřejný prostor - veřejná prostranství města pro kulturu (revitalizace parků aj.), projekt </a:t>
            </a: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Plzeňské Náplavky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Revitalizace stávající kulturní infrastruktury - úspěšná rekonverze industriálních budov (DEPO2015, </a:t>
            </a:r>
            <a:r>
              <a:rPr lang="cs-CZ" sz="4400" dirty="0" err="1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Station ad.) + příprava rekonstrukce významných kult. objektů (Peklo)</a:t>
            </a:r>
          </a:p>
          <a:p>
            <a:pPr marL="0" indent="0" algn="just"/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4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4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4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Festival na konci léta - Visit Pilsen">
            <a:extLst>
              <a:ext uri="{FF2B5EF4-FFF2-40B4-BE49-F238E27FC236}">
                <a16:creationId xmlns:a16="http://schemas.microsoft.com/office/drawing/2014/main" id="{5E55C6CF-653D-4DDE-8407-E3E5D5CD6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448" y="2419026"/>
            <a:ext cx="5973577" cy="47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luka a Náplavka září barvami. Ozdobily je velkoformátové obrazy - QAP.cz">
            <a:extLst>
              <a:ext uri="{FF2B5EF4-FFF2-40B4-BE49-F238E27FC236}">
                <a16:creationId xmlns:a16="http://schemas.microsoft.com/office/drawing/2014/main" id="{BA4040E2-BD8C-41A4-B982-DEB875A11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448" y="8035652"/>
            <a:ext cx="5973577" cy="44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824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s3.eu-central-1.amazonaws.com/tf-dev-kultura/data/photo/138/316.jpg">
            <a:extLst>
              <a:ext uri="{FF2B5EF4-FFF2-40B4-BE49-F238E27FC236}">
                <a16:creationId xmlns:a16="http://schemas.microsoft.com/office/drawing/2014/main" id="{854A0DE4-1D81-47BB-AEE8-013A75833E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137" y="-667913"/>
            <a:ext cx="21849861" cy="146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0AD19A-F4EA-43AB-B033-9CFA0238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066" y="10627940"/>
            <a:ext cx="12755501" cy="2319263"/>
          </a:xfrm>
          <a:gradFill>
            <a:gsLst>
              <a:gs pos="0">
                <a:schemeClr val="bg1">
                  <a:shade val="30000"/>
                  <a:satMod val="115000"/>
                  <a:alpha val="5509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/>
          <a:lstStyle/>
          <a:p>
            <a:pPr lvl="1">
              <a:buClrTx/>
            </a:pPr>
            <a:r>
              <a:rPr lang="cs-CZ" sz="7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Plzeňské náplavky</a:t>
            </a:r>
            <a:br>
              <a:rPr lang="cs-CZ" sz="7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r>
              <a:rPr lang="cs-CZ" sz="7200" b="1" dirty="0">
                <a:solidFill>
                  <a:srgbClr val="FDA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Plzeň – město 4 řek</a:t>
            </a:r>
          </a:p>
        </p:txBody>
      </p:sp>
    </p:spTree>
    <p:extLst>
      <p:ext uri="{BB962C8B-B14F-4D97-AF65-F5344CB8AC3E}">
        <p14:creationId xmlns:p14="http://schemas.microsoft.com/office/powerpoint/2010/main" val="288165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3.eu-central-1.amazonaws.com/tf-dev-kultura/data/photo/49/831.jpg">
            <a:extLst>
              <a:ext uri="{FF2B5EF4-FFF2-40B4-BE49-F238E27FC236}">
                <a16:creationId xmlns:a16="http://schemas.microsoft.com/office/drawing/2014/main" id="{53A329C6-C483-D178-0F8A-356C12FE9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2"/>
          <a:stretch/>
        </p:blipFill>
        <p:spPr bwMode="auto">
          <a:xfrm>
            <a:off x="1019722" y="546820"/>
            <a:ext cx="19298144" cy="1224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3C572AA5-CC3B-42CE-A089-B54B0BD1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122" y="10627940"/>
            <a:ext cx="12755501" cy="1466095"/>
          </a:xfrm>
          <a:gradFill>
            <a:gsLst>
              <a:gs pos="0">
                <a:schemeClr val="bg1">
                  <a:shade val="30000"/>
                  <a:satMod val="115000"/>
                  <a:alpha val="5509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/>
          <a:lstStyle/>
          <a:p>
            <a:pPr lvl="1">
              <a:buClrTx/>
            </a:pPr>
            <a:r>
              <a:rPr lang="cs-CZ" sz="8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Moving</a:t>
            </a:r>
            <a:r>
              <a:rPr lang="cs-CZ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Station</a:t>
            </a:r>
          </a:p>
        </p:txBody>
      </p:sp>
    </p:spTree>
    <p:extLst>
      <p:ext uri="{BB962C8B-B14F-4D97-AF65-F5344CB8AC3E}">
        <p14:creationId xmlns:p14="http://schemas.microsoft.com/office/powerpoint/2010/main" val="344242325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AD19A-F4EA-43AB-B033-9CFA0238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1814"/>
            <a:ext cx="19199225" cy="879102"/>
          </a:xfrm>
        </p:spPr>
        <p:txBody>
          <a:bodyPr/>
          <a:lstStyle/>
          <a:p>
            <a:pPr lvl="1">
              <a:buClrTx/>
            </a:pPr>
            <a:r>
              <a:rPr lang="cs-CZ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Plánované</a:t>
            </a:r>
            <a:r>
              <a:rPr lang="cs-CZ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aktivity – </a:t>
            </a:r>
            <a:r>
              <a:rPr lang="cs-CZ" sz="8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KD PEKLO</a:t>
            </a:r>
          </a:p>
        </p:txBody>
      </p:sp>
      <p:pic>
        <p:nvPicPr>
          <p:cNvPr id="4098" name="Picture 2" descr="https://s3.eu-central-1.amazonaws.com/tf-dev-kultura/data/photo/145/650.jpg">
            <a:extLst>
              <a:ext uri="{FF2B5EF4-FFF2-40B4-BE49-F238E27FC236}">
                <a16:creationId xmlns:a16="http://schemas.microsoft.com/office/drawing/2014/main" id="{A3A71AE9-398A-4DCD-9EE2-A1C34525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94" y="2058988"/>
            <a:ext cx="16069394" cy="1127601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acovní skupina si prohlédla KD Peklo (fotografie: M. Pecuch)">
            <a:extLst>
              <a:ext uri="{FF2B5EF4-FFF2-40B4-BE49-F238E27FC236}">
                <a16:creationId xmlns:a16="http://schemas.microsoft.com/office/drawing/2014/main" id="{718B3984-121C-42EB-84ED-3BEC7D6A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6" y="2058988"/>
            <a:ext cx="8496944" cy="57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.eu-central-1.amazonaws.com/tf-prod-plzen/migration/PhotoGallery/1696886/Images/19147554.jpg">
            <a:extLst>
              <a:ext uri="{FF2B5EF4-FFF2-40B4-BE49-F238E27FC236}">
                <a16:creationId xmlns:a16="http://schemas.microsoft.com/office/drawing/2014/main" id="{091DC417-7B09-4288-BA14-87B145F947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0" y="7819628"/>
            <a:ext cx="8496943" cy="55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964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po2015 – plzeňská kreativní zóna – Kudy z nudy">
            <a:extLst>
              <a:ext uri="{FF2B5EF4-FFF2-40B4-BE49-F238E27FC236}">
                <a16:creationId xmlns:a16="http://schemas.microsoft.com/office/drawing/2014/main" id="{39D57928-DD60-44EF-8932-D2B94137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478" y="-511148"/>
            <a:ext cx="22466495" cy="1486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0AD19A-F4EA-43AB-B033-9CFA0238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256" y="39316"/>
            <a:ext cx="12117511" cy="1815207"/>
          </a:xfrm>
          <a:gradFill>
            <a:gsLst>
              <a:gs pos="0">
                <a:schemeClr val="bg1">
                  <a:shade val="30000"/>
                  <a:satMod val="115000"/>
                  <a:alpha val="58255"/>
                </a:schemeClr>
              </a:gs>
              <a:gs pos="81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/>
          <a:lstStyle/>
          <a:p>
            <a:pPr lvl="1">
              <a:buClrTx/>
            </a:pPr>
            <a:r>
              <a:rPr lang="cs-CZ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DEPO2015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55FE8A-B7BE-4292-95C7-D11473F7B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012" y="5803609"/>
            <a:ext cx="9876706" cy="65844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714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6BAF2-D02D-4A63-B2B3-FD21F573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90837"/>
            <a:ext cx="19199225" cy="1224135"/>
          </a:xfrm>
        </p:spPr>
        <p:txBody>
          <a:bodyPr/>
          <a:lstStyle/>
          <a:p>
            <a:pPr lvl="1">
              <a:buClrTx/>
            </a:pPr>
            <a:r>
              <a:rPr lang="cs-CZ" altLang="cs-CZ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Mapování kulturní infrastruktury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EC3C3C-B23D-4E40-BB00-E1680D19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948" y="2347019"/>
            <a:ext cx="19199225" cy="10585177"/>
          </a:xfrm>
        </p:spPr>
        <p:txBody>
          <a:bodyPr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altLang="cs-CZ" sz="44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kulturní web</a:t>
            </a:r>
          </a:p>
          <a:p>
            <a:pPr marL="0" indent="0" algn="just">
              <a:buClrTx/>
            </a:pPr>
            <a:r>
              <a:rPr lang="cs-CZ" altLang="cs-CZ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altLang="cs-CZ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kultura.plzen.eu </a:t>
            </a:r>
          </a:p>
          <a:p>
            <a:pPr marL="571500" indent="-571500" algn="just">
              <a:buClrTx/>
              <a:buFontTx/>
              <a:buChar char="-"/>
            </a:pPr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Kult. infrastruktura</a:t>
            </a:r>
          </a:p>
          <a:p>
            <a:pPr marL="571500" indent="-571500" algn="just">
              <a:buClrTx/>
              <a:buFontTx/>
              <a:buChar char="-"/>
            </a:pPr>
            <a:r>
              <a:rPr lang="cs-CZ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pořadatele</a:t>
            </a:r>
          </a:p>
          <a:p>
            <a:pPr marL="571500" indent="-571500" algn="just">
              <a:buClrTx/>
              <a:buFontTx/>
              <a:buChar char="-"/>
            </a:pPr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Kalendář akcí </a:t>
            </a:r>
          </a:p>
          <a:p>
            <a:pPr marL="571500" indent="-571500" algn="just">
              <a:buClrTx/>
              <a:buFontTx/>
              <a:buChar char="-"/>
            </a:pPr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Kalendář </a:t>
            </a:r>
            <a:r>
              <a:rPr lang="cs-CZ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vybr</a:t>
            </a:r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ploch</a:t>
            </a:r>
          </a:p>
          <a:p>
            <a:pPr marL="0" indent="0" algn="just">
              <a:buClrTx/>
            </a:pPr>
            <a:endParaRPr lang="cs-CZ" sz="4400" dirty="0">
              <a:solidFill>
                <a:schemeClr val="tx1"/>
              </a:solidFill>
            </a:endParaRPr>
          </a:p>
          <a:p>
            <a:pPr marL="0" indent="0" algn="just">
              <a:buClrTx/>
            </a:pPr>
            <a:endParaRPr lang="cs-CZ" sz="4400" b="1" dirty="0">
              <a:solidFill>
                <a:srgbClr val="00B050"/>
              </a:solidFill>
            </a:endParaRPr>
          </a:p>
          <a:p>
            <a:pPr marL="571500" indent="-571500" algn="just">
              <a:buClrTx/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Průzkum veřejnosti </a:t>
            </a:r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dotazníkové šetření </a:t>
            </a: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Názory obyvatel na kulturu statutárního města Plzeň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4400" b="1" dirty="0">
              <a:solidFill>
                <a:srgbClr val="92D05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4400" b="1" dirty="0">
              <a:solidFill>
                <a:srgbClr val="92D05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4400" b="1" dirty="0">
              <a:solidFill>
                <a:srgbClr val="92D05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4400" dirty="0">
              <a:solidFill>
                <a:srgbClr val="FFC00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45F0AD-680C-4E10-B3F0-350219435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9" b="6962"/>
          <a:stretch/>
        </p:blipFill>
        <p:spPr>
          <a:xfrm>
            <a:off x="6852370" y="2347020"/>
            <a:ext cx="13856517" cy="69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4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F4AC219C-9D53-4F65-87A1-A9530D0F4B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97981" y="4363244"/>
            <a:ext cx="15541625" cy="2332112"/>
          </a:xfrm>
        </p:spPr>
        <p:txBody>
          <a:bodyPr/>
          <a:lstStyle/>
          <a:p>
            <a:pPr eaLnBrk="1" hangingPunct="1"/>
            <a:r>
              <a:rPr lang="cs-CZ" altLang="cs-CZ" sz="9300" b="1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Děkuji vám za pozornost.</a:t>
            </a:r>
          </a:p>
        </p:txBody>
      </p:sp>
      <p:sp>
        <p:nvSpPr>
          <p:cNvPr id="13315" name="Podnadpis 2">
            <a:extLst>
              <a:ext uri="{FF2B5EF4-FFF2-40B4-BE49-F238E27FC236}">
                <a16:creationId xmlns:a16="http://schemas.microsoft.com/office/drawing/2014/main" id="{10016301-740C-4AE7-A6B6-3ABD7F89CB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28925" y="6379467"/>
            <a:ext cx="15541625" cy="504735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cs-CZ" altLang="cs-CZ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FFC000"/>
                </a:solidFill>
              </a:rPr>
              <a:t>sokolova@plzen.eu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www.plzen.eu</a:t>
            </a:r>
            <a:endParaRPr lang="cs-CZ" altLang="cs-CZ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3800" b="1" i="1" u="sng" dirty="0">
              <a:solidFill>
                <a:srgbClr val="FF66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/>
          </a:p>
        </p:txBody>
      </p:sp>
      <p:pic>
        <p:nvPicPr>
          <p:cNvPr id="13316" name="Obrázek 1" descr="image004">
            <a:extLst>
              <a:ext uri="{FF2B5EF4-FFF2-40B4-BE49-F238E27FC236}">
                <a16:creationId xmlns:a16="http://schemas.microsoft.com/office/drawing/2014/main" id="{54197E01-5D3A-48AF-A6E9-E64C67F2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49" y="1904425"/>
            <a:ext cx="519588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  <a:cs typeface="Arial Unicode MS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35564</TotalTime>
  <Words>176</Words>
  <Application>Microsoft Office PowerPoint</Application>
  <PresentationFormat>Vlastní</PresentationFormat>
  <Paragraphs>40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Arial Bold</vt:lpstr>
      <vt:lpstr>Gill Sans</vt:lpstr>
      <vt:lpstr>Times New Roman</vt:lpstr>
      <vt:lpstr>ヒラギノ角ゴ ProN W3</vt:lpstr>
      <vt:lpstr>Motiv systému Office</vt:lpstr>
      <vt:lpstr>Prezentace aplikace PowerPoint</vt:lpstr>
      <vt:lpstr>Kulturní „hardware“ – nezbytný základ pro realizaci kulturních aktivit </vt:lpstr>
      <vt:lpstr>Vize - Kulturní strategie města Plzně</vt:lpstr>
      <vt:lpstr>Plzeňské náplavky Plzeň – město 4 řek</vt:lpstr>
      <vt:lpstr>Moving  Station</vt:lpstr>
      <vt:lpstr>Plánované aktivity – KD PEKLO</vt:lpstr>
      <vt:lpstr>DEPO2015</vt:lpstr>
      <vt:lpstr>Mapování kulturní infrastruktury</vt:lpstr>
      <vt:lpstr>Děkuji vám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Škubalová Dagmar</dc:creator>
  <cp:lastModifiedBy>Sokolová Květuše</cp:lastModifiedBy>
  <cp:revision>505</cp:revision>
  <cp:lastPrinted>2024-09-15T20:18:15Z</cp:lastPrinted>
  <dcterms:created xsi:type="dcterms:W3CDTF">1601-01-01T00:00:00Z</dcterms:created>
  <dcterms:modified xsi:type="dcterms:W3CDTF">2024-09-16T20:03:33Z</dcterms:modified>
</cp:coreProperties>
</file>